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6"/>
  </p:notesMasterIdLst>
  <p:sldIdLst>
    <p:sldId id="446" r:id="rId3"/>
    <p:sldId id="445" r:id="rId4"/>
    <p:sldId id="447" r:id="rId5"/>
    <p:sldId id="448" r:id="rId6"/>
    <p:sldId id="379" r:id="rId7"/>
    <p:sldId id="449" r:id="rId8"/>
    <p:sldId id="381" r:id="rId9"/>
    <p:sldId id="427" r:id="rId10"/>
    <p:sldId id="422" r:id="rId11"/>
    <p:sldId id="385" r:id="rId12"/>
    <p:sldId id="428" r:id="rId13"/>
    <p:sldId id="431" r:id="rId14"/>
    <p:sldId id="432" r:id="rId15"/>
    <p:sldId id="433" r:id="rId16"/>
    <p:sldId id="435" r:id="rId17"/>
    <p:sldId id="436" r:id="rId18"/>
    <p:sldId id="437" r:id="rId19"/>
    <p:sldId id="438" r:id="rId20"/>
    <p:sldId id="434" r:id="rId21"/>
    <p:sldId id="441" r:id="rId22"/>
    <p:sldId id="442" r:id="rId23"/>
    <p:sldId id="443" r:id="rId24"/>
    <p:sldId id="44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87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615AD-22A1-46BC-A64E-137EDEC1747A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01593-6741-4262-96C9-4A407C0BA1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323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"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r"/>
    <p:sndAc>
      <p:stSnd>
        <p:snd r:embed="rId13" name="laser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r"/>
    <p:sndAc>
      <p:stSnd>
        <p:snd r:embed="rId13" name="laser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0" y="0"/>
            <a:ext cx="9144000" cy="61722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AutoShape 2" descr="Image result for welc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welc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Roshod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73152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5943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0" y="2826603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He smiles happily.</a:t>
            </a:r>
            <a:endParaRPr lang="en-US" sz="3600" dirty="0" smtClean="0">
              <a:solidFill>
                <a:srgbClr val="C00000"/>
              </a:solidFill>
              <a:latin typeface="Cooper Black" pitchFamily="18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620000" y="3581400"/>
            <a:ext cx="45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.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772400" y="3657600"/>
            <a:ext cx="53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381000" y="43434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Doesn’t  he  smile  happily ?</a:t>
            </a:r>
            <a:endParaRPr lang="en-US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438400" y="312003"/>
            <a:ext cx="525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More Examples:</a:t>
            </a:r>
            <a:endPara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Roshod\Desktop\Loaded\17342779_1074412692665027_2397327787132854661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1066800"/>
            <a:ext cx="4114800" cy="1905000"/>
          </a:xfrm>
          <a:prstGeom prst="rect">
            <a:avLst/>
          </a:prstGeom>
          <a:noFill/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286000" y="3512403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He smiles happily</a:t>
            </a:r>
            <a:endParaRPr lang="en-US" sz="3600" dirty="0" smtClean="0">
              <a:solidFill>
                <a:srgbClr val="C00000"/>
              </a:solidFill>
              <a:latin typeface="Cooper Black" pitchFamily="18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3505200"/>
            <a:ext cx="297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Doesn’t</a:t>
            </a:r>
            <a:endPara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953000" y="3733800"/>
            <a:ext cx="381000" cy="533400"/>
          </a:xfrm>
          <a:prstGeom prst="mathMultiply">
            <a:avLst>
              <a:gd name="adj1" fmla="val 6923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66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2" grpId="1"/>
      <p:bldP spid="15" grpId="0"/>
      <p:bldP spid="16" grpId="0"/>
      <p:bldP spid="17" grpId="0"/>
      <p:bldP spid="18" grpId="0"/>
      <p:bldP spid="19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5943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0" y="32004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They gathered in the auditorium.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305800" y="3733800"/>
            <a:ext cx="45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.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305800" y="373380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381000" y="43434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Didn’t  they  gather  in  the  auditorium ?</a:t>
            </a:r>
            <a:endParaRPr lang="en-US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438400" y="312003"/>
            <a:ext cx="525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More Examples:</a:t>
            </a:r>
            <a:endPara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143000" y="3733800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Didn’t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Roshod\Desktop\mmc\P_20170815_1114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1143000"/>
            <a:ext cx="4495800" cy="2027566"/>
          </a:xfrm>
          <a:prstGeom prst="rect">
            <a:avLst/>
          </a:prstGeom>
          <a:noFill/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362200" y="3733800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They gathered in the auditorium</a:t>
            </a:r>
          </a:p>
        </p:txBody>
      </p:sp>
      <p:sp>
        <p:nvSpPr>
          <p:cNvPr id="14" name="Multiply 13"/>
          <p:cNvSpPr/>
          <p:nvPr/>
        </p:nvSpPr>
        <p:spPr>
          <a:xfrm>
            <a:off x="4572000" y="3733800"/>
            <a:ext cx="457200" cy="533400"/>
          </a:xfrm>
          <a:prstGeom prst="mathMultiply">
            <a:avLst>
              <a:gd name="adj1" fmla="val 6923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66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2" grpId="1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5943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438400" y="0"/>
            <a:ext cx="525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More Examples:</a:t>
            </a:r>
            <a:endPara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Roshod\Desktop\mmc\20151128_FNP002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838200"/>
            <a:ext cx="2286000" cy="1524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90800" y="838200"/>
            <a:ext cx="5105400" cy="52322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       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  <a:cs typeface="Arial" pitchFamily="34" charset="0"/>
              </a:rPr>
              <a:t>I do not like soft drink.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590800" y="1600200"/>
            <a:ext cx="5105400" cy="52322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     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  <a:cs typeface="Arial" pitchFamily="34" charset="0"/>
              </a:rPr>
              <a:t>Do</a:t>
            </a:r>
            <a:r>
              <a:rPr lang="en-US" sz="2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  <a:cs typeface="Arial" pitchFamily="34" charset="0"/>
              </a:rPr>
              <a:t>I   like soft drink?</a:t>
            </a:r>
          </a:p>
        </p:txBody>
      </p:sp>
      <p:pic>
        <p:nvPicPr>
          <p:cNvPr id="1027" name="Picture 3" descr="C:\Users\Roshod\Desktop\mmc\The-Power-of-Lies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514600"/>
            <a:ext cx="2286000" cy="1524001"/>
          </a:xfrm>
          <a:prstGeom prst="rect">
            <a:avLst/>
          </a:prstGeom>
          <a:noFill/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590800" y="2590800"/>
            <a:ext cx="6324600" cy="52322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  <a:cs typeface="Arial" pitchFamily="34" charset="0"/>
              </a:rPr>
              <a:t>An honest man does not tell a lie.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590800" y="3276600"/>
            <a:ext cx="6324600" cy="52322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  <a:cs typeface="Arial" pitchFamily="34" charset="0"/>
              </a:rPr>
              <a:t>Does</a:t>
            </a:r>
            <a:r>
              <a:rPr lang="en-US" sz="2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  <a:cs typeface="Arial" pitchFamily="34" charset="0"/>
              </a:rPr>
              <a:t>an honest man tell a lie?</a:t>
            </a:r>
          </a:p>
        </p:txBody>
      </p:sp>
      <p:pic>
        <p:nvPicPr>
          <p:cNvPr id="1028" name="Picture 4" descr="C:\Users\Roshod\Desktop\mmc\1049858_1.jpg"/>
          <p:cNvPicPr>
            <a:picLocks noChangeAspect="1" noChangeArrowheads="1"/>
          </p:cNvPicPr>
          <p:nvPr/>
        </p:nvPicPr>
        <p:blipFill>
          <a:blip r:embed="rId5"/>
          <a:srcRect l="24603" t="15714" r="25873" b="16984"/>
          <a:stretch>
            <a:fillRect/>
          </a:stretch>
        </p:blipFill>
        <p:spPr bwMode="auto">
          <a:xfrm>
            <a:off x="228600" y="4191000"/>
            <a:ext cx="2362200" cy="1905000"/>
          </a:xfrm>
          <a:prstGeom prst="rect">
            <a:avLst/>
          </a:prstGeom>
          <a:noFill/>
        </p:spPr>
      </p:pic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743200" y="4353580"/>
            <a:ext cx="4572000" cy="52322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  <a:cs typeface="Arial" pitchFamily="34" charset="0"/>
              </a:rPr>
              <a:t>We did not disturb you.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743200" y="4963180"/>
            <a:ext cx="4572000" cy="52322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  <a:cs typeface="Arial" pitchFamily="34" charset="0"/>
              </a:rPr>
              <a:t>Did</a:t>
            </a:r>
            <a:r>
              <a:rPr lang="en-US" sz="2800" dirty="0" smtClean="0">
                <a:solidFill>
                  <a:srgbClr val="C00000"/>
                </a:solidFill>
                <a:latin typeface="Cooper Black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oper Black" pitchFamily="18" charset="0"/>
                <a:cs typeface="Arial" pitchFamily="34" charset="0"/>
              </a:rPr>
              <a:t>we  disturb you? 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81000" y="0"/>
            <a:ext cx="8458200" cy="2743200"/>
            <a:chOff x="381000" y="0"/>
            <a:chExt cx="8458200" cy="3048000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990600" y="0"/>
              <a:ext cx="7620000" cy="3048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676400" y="228600"/>
              <a:ext cx="51816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smtClean="0">
                  <a:solidFill>
                    <a:srgbClr val="FFFF00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7200" b="1" dirty="0" smtClean="0">
                  <a:solidFill>
                    <a:srgbClr val="FFFF00"/>
                  </a:solidFill>
                  <a:latin typeface="Britannic Bold" pitchFamily="34" charset="0"/>
                  <a:ea typeface="Times New Roman" pitchFamily="18" charset="0"/>
                  <a:cs typeface="Arial" pitchFamily="34" charset="0"/>
                </a:rPr>
                <a:t>Assertive:</a:t>
              </a:r>
            </a:p>
          </p:txBody>
        </p:sp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381000" y="1524000"/>
              <a:ext cx="8458200" cy="1333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914400" lvl="0" indent="-9144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200" dirty="0" smtClean="0">
                  <a:solidFill>
                    <a:srgbClr val="FFFF00"/>
                  </a:solidFill>
                  <a:latin typeface="Bodoni MT Condensed" pitchFamily="18" charset="0"/>
                  <a:cs typeface="Arial" pitchFamily="34" charset="0"/>
                </a:rPr>
                <a:t>Everybody/Everyone + V.    </a:t>
              </a: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>
            <a:off x="0" y="0"/>
            <a:ext cx="14478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Rule: </a:t>
            </a:r>
            <a:r>
              <a:rPr kumimoji="0" lang="en-US" sz="32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j-cs"/>
              </a:rPr>
              <a:t>     </a:t>
            </a:r>
            <a:endParaRPr kumimoji="0" lang="en-US" sz="2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n-ea"/>
              <a:cs typeface="+mj-cs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0" y="2743200"/>
            <a:ext cx="9144000" cy="3200400"/>
            <a:chOff x="0" y="2743200"/>
            <a:chExt cx="9144000" cy="3200400"/>
          </a:xfrm>
        </p:grpSpPr>
        <p:grpSp>
          <p:nvGrpSpPr>
            <p:cNvPr id="7" name="Group 17"/>
            <p:cNvGrpSpPr/>
            <p:nvPr/>
          </p:nvGrpSpPr>
          <p:grpSpPr>
            <a:xfrm>
              <a:off x="0" y="3124200"/>
              <a:ext cx="9144000" cy="2819400"/>
              <a:chOff x="0" y="3124200"/>
              <a:chExt cx="9144000" cy="28194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0" y="3124200"/>
                <a:ext cx="9144000" cy="2819400"/>
              </a:xfrm>
              <a:prstGeom prst="flowChartAlternateProces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1905000" y="3276600"/>
                <a:ext cx="655320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b="1" dirty="0" smtClean="0">
                    <a:solidFill>
                      <a:srgbClr val="FFFF00"/>
                    </a:solidFill>
                    <a:latin typeface="Century Gothic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Britannic Bold" pitchFamily="34" charset="0"/>
                    <a:ea typeface="Times New Roman" pitchFamily="18" charset="0"/>
                    <a:cs typeface="Arial" pitchFamily="34" charset="0"/>
                  </a:rPr>
                  <a:t>Interrogative:</a:t>
                </a:r>
                <a:endParaRPr lang="en-US" sz="3600" b="1" dirty="0" smtClean="0">
                  <a:solidFill>
                    <a:schemeClr val="bg1"/>
                  </a:solidFill>
                  <a:latin typeface="Britannic Bold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0" y="4343400"/>
                <a:ext cx="914400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914400" indent="-91440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b="1" dirty="0" smtClean="0">
                    <a:solidFill>
                      <a:srgbClr val="7030A0"/>
                    </a:solidFill>
                    <a:latin typeface="Bodoni MT Condensed" pitchFamily="18" charset="0"/>
                    <a:cs typeface="Arial" pitchFamily="34" charset="0"/>
                  </a:rPr>
                  <a:t>Who + do not/does not/did not/(Aux)not +V? </a:t>
                </a:r>
              </a:p>
            </p:txBody>
          </p:sp>
        </p:grpSp>
        <p:sp>
          <p:nvSpPr>
            <p:cNvPr id="19" name="Down Arrow 18"/>
            <p:cNvSpPr/>
            <p:nvPr/>
          </p:nvSpPr>
          <p:spPr>
            <a:xfrm>
              <a:off x="4343400" y="2743200"/>
              <a:ext cx="609600" cy="5334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228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oper Black" pitchFamily="18" charset="0"/>
              </a:rPr>
              <a:t>Examples:</a:t>
            </a:r>
            <a:endParaRPr lang="en-US" sz="5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2050" name="Picture 2" descr="C:\Users\Roshod\Desktop\mmc\1307972373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19200"/>
            <a:ext cx="2057400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1676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Everybody wants to be happy.</a:t>
            </a:r>
            <a:endParaRPr lang="en-US" sz="32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22346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Who does not want to be happy?</a:t>
            </a:r>
            <a:endParaRPr lang="en-US" sz="32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pic>
        <p:nvPicPr>
          <p:cNvPr id="2051" name="Picture 3" descr="C:\Users\Roshod\Desktop\mmc\6360796117322372681476704511_kids-homework-drama-f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505200"/>
            <a:ext cx="20574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09800" y="3606225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ooper Black" pitchFamily="18" charset="0"/>
              </a:rPr>
              <a:t>Everyone has done the homework.</a:t>
            </a:r>
            <a:endParaRPr lang="en-US" sz="2800" dirty="0">
              <a:solidFill>
                <a:srgbClr val="FFC000"/>
              </a:solidFill>
              <a:latin typeface="Cooper Blac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420118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ooper Black" pitchFamily="18" charset="0"/>
              </a:rPr>
              <a:t>Who has not done the homework?</a:t>
            </a:r>
            <a:endParaRPr lang="en-US" sz="2800" dirty="0">
              <a:solidFill>
                <a:srgbClr val="FFC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81000" y="0"/>
            <a:ext cx="8458200" cy="2743200"/>
            <a:chOff x="381000" y="0"/>
            <a:chExt cx="8458200" cy="3048000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990600" y="0"/>
              <a:ext cx="7620000" cy="3048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676400" y="228600"/>
              <a:ext cx="51816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smtClean="0">
                  <a:solidFill>
                    <a:srgbClr val="FFFF00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7200" b="1" dirty="0" smtClean="0">
                  <a:solidFill>
                    <a:srgbClr val="FFFF00"/>
                  </a:solidFill>
                  <a:latin typeface="Britannic Bold" pitchFamily="34" charset="0"/>
                  <a:ea typeface="Times New Roman" pitchFamily="18" charset="0"/>
                  <a:cs typeface="Arial" pitchFamily="34" charset="0"/>
                </a:rPr>
                <a:t>Assertive:</a:t>
              </a:r>
            </a:p>
          </p:txBody>
        </p:sp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381000" y="1524000"/>
              <a:ext cx="8458200" cy="1333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914400" lvl="0" indent="-9144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200" dirty="0" smtClean="0">
                  <a:solidFill>
                    <a:srgbClr val="FFFF00"/>
                  </a:solidFill>
                  <a:latin typeface="Bodoni MT Condensed" pitchFamily="18" charset="0"/>
                  <a:cs typeface="Arial" pitchFamily="34" charset="0"/>
                </a:rPr>
                <a:t>Nobody/None + V.    </a:t>
              </a: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>
            <a:off x="0" y="0"/>
            <a:ext cx="14478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Rule: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j-cs"/>
              </a:rPr>
              <a:t>     </a:t>
            </a:r>
            <a:endParaRPr kumimoji="0" lang="en-US" sz="2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n-ea"/>
              <a:cs typeface="+mj-cs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0" y="2743200"/>
            <a:ext cx="9144000" cy="3200400"/>
            <a:chOff x="0" y="2743200"/>
            <a:chExt cx="9144000" cy="3200400"/>
          </a:xfrm>
        </p:grpSpPr>
        <p:grpSp>
          <p:nvGrpSpPr>
            <p:cNvPr id="7" name="Group 17"/>
            <p:cNvGrpSpPr/>
            <p:nvPr/>
          </p:nvGrpSpPr>
          <p:grpSpPr>
            <a:xfrm>
              <a:off x="0" y="3124200"/>
              <a:ext cx="9144000" cy="2819400"/>
              <a:chOff x="0" y="3124200"/>
              <a:chExt cx="9144000" cy="28194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0" y="3124200"/>
                <a:ext cx="9144000" cy="2819400"/>
              </a:xfrm>
              <a:prstGeom prst="flowChartAlternateProces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1905000" y="3276600"/>
                <a:ext cx="655320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b="1" dirty="0" smtClean="0">
                    <a:solidFill>
                      <a:srgbClr val="FFFF00"/>
                    </a:solidFill>
                    <a:latin typeface="Century Gothic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Britannic Bold" pitchFamily="34" charset="0"/>
                    <a:ea typeface="Times New Roman" pitchFamily="18" charset="0"/>
                    <a:cs typeface="Arial" pitchFamily="34" charset="0"/>
                  </a:rPr>
                  <a:t>Interrogative:</a:t>
                </a:r>
                <a:endParaRPr lang="en-US" sz="3600" b="1" dirty="0" smtClean="0">
                  <a:solidFill>
                    <a:schemeClr val="bg1"/>
                  </a:solidFill>
                  <a:latin typeface="Britannic Bold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0" y="4343400"/>
                <a:ext cx="914400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914400" indent="-91440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b="1" dirty="0" smtClean="0">
                    <a:solidFill>
                      <a:srgbClr val="7030A0"/>
                    </a:solidFill>
                    <a:latin typeface="Bodoni MT Condensed" pitchFamily="18" charset="0"/>
                    <a:cs typeface="Arial" pitchFamily="34" charset="0"/>
                  </a:rPr>
                  <a:t>Who +V? </a:t>
                </a:r>
              </a:p>
            </p:txBody>
          </p:sp>
        </p:grpSp>
        <p:sp>
          <p:nvSpPr>
            <p:cNvPr id="19" name="Down Arrow 18"/>
            <p:cNvSpPr/>
            <p:nvPr/>
          </p:nvSpPr>
          <p:spPr>
            <a:xfrm>
              <a:off x="4343400" y="2743200"/>
              <a:ext cx="609600" cy="5334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228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oper Black" pitchFamily="18" charset="0"/>
              </a:rPr>
              <a:t>Examples:</a:t>
            </a:r>
            <a:endParaRPr lang="en-US" sz="5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676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Nobody loves a naughty boy.</a:t>
            </a:r>
            <a:endParaRPr lang="en-US" sz="32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3606225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ooper Black" pitchFamily="18" charset="0"/>
              </a:rPr>
              <a:t>None should break discipline.</a:t>
            </a:r>
            <a:endParaRPr lang="en-US" sz="2800" dirty="0">
              <a:solidFill>
                <a:srgbClr val="FFC000"/>
              </a:solidFill>
              <a:latin typeface="Cooper Black" pitchFamily="18" charset="0"/>
            </a:endParaRPr>
          </a:p>
        </p:txBody>
      </p:sp>
      <p:pic>
        <p:nvPicPr>
          <p:cNvPr id="3074" name="Picture 2" descr="C:\Users\Roshod\Desktop\mmc\43207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2178213" cy="31033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0" y="21584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Who loves a naughty boy ?</a:t>
            </a:r>
            <a:endParaRPr lang="en-US" sz="32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pic>
        <p:nvPicPr>
          <p:cNvPr id="3075" name="Picture 3" descr="C:\Users\Roshod\Desktop\mmc\discipline-clipart-yTogojEj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2133600" cy="2209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09800" y="412498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ooper Black" pitchFamily="18" charset="0"/>
              </a:rPr>
              <a:t>Who should break discipline ? </a:t>
            </a:r>
            <a:endParaRPr lang="en-US" sz="2800" dirty="0">
              <a:solidFill>
                <a:srgbClr val="FFC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81000" y="0"/>
            <a:ext cx="8458200" cy="2743200"/>
            <a:chOff x="381000" y="0"/>
            <a:chExt cx="8458200" cy="3048000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990600" y="0"/>
              <a:ext cx="7620000" cy="3048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2057400" y="0"/>
              <a:ext cx="51816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smtClean="0">
                  <a:solidFill>
                    <a:srgbClr val="FFFF00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7200" b="1" dirty="0" smtClean="0">
                  <a:solidFill>
                    <a:srgbClr val="FFFF00"/>
                  </a:solidFill>
                  <a:latin typeface="Britannic Bold" pitchFamily="34" charset="0"/>
                  <a:ea typeface="Times New Roman" pitchFamily="18" charset="0"/>
                  <a:cs typeface="Arial" pitchFamily="34" charset="0"/>
                </a:rPr>
                <a:t>Assertive:</a:t>
              </a:r>
            </a:p>
          </p:txBody>
        </p:sp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381000" y="1016000"/>
              <a:ext cx="8458200" cy="1949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914400" lvl="0" indent="-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 smtClean="0">
                  <a:solidFill>
                    <a:srgbClr val="FFC000"/>
                  </a:solidFill>
                  <a:latin typeface="Bodoni MT Condensed" pitchFamily="18" charset="0"/>
                  <a:cs typeface="Arial" pitchFamily="34" charset="0"/>
                </a:rPr>
                <a:t>              a) Everything + V.</a:t>
              </a:r>
            </a:p>
            <a:p>
              <a:pPr marL="914400" lvl="0" indent="-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400" dirty="0" smtClean="0">
                  <a:solidFill>
                    <a:srgbClr val="FFC000"/>
                  </a:solidFill>
                  <a:latin typeface="Bodoni MT Condensed" pitchFamily="18" charset="0"/>
                  <a:cs typeface="Arial" pitchFamily="34" charset="0"/>
                </a:rPr>
                <a:t>              b)  Nothing + V.    </a:t>
              </a: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>
            <a:off x="0" y="0"/>
            <a:ext cx="14478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Rule: </a:t>
            </a:r>
            <a:r>
              <a:rPr kumimoji="0" lang="en-US" sz="3200" b="1" i="0" u="none" strike="noStrike" kern="1200" cap="none" spc="50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j-cs"/>
              </a:rPr>
              <a:t>     </a:t>
            </a:r>
            <a:endParaRPr kumimoji="0" lang="en-US" sz="2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n-ea"/>
              <a:cs typeface="+mj-cs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0" y="2743200"/>
            <a:ext cx="9144000" cy="3200400"/>
            <a:chOff x="0" y="2743200"/>
            <a:chExt cx="9144000" cy="3200400"/>
          </a:xfrm>
        </p:grpSpPr>
        <p:grpSp>
          <p:nvGrpSpPr>
            <p:cNvPr id="7" name="Group 17"/>
            <p:cNvGrpSpPr/>
            <p:nvPr/>
          </p:nvGrpSpPr>
          <p:grpSpPr>
            <a:xfrm>
              <a:off x="0" y="3124200"/>
              <a:ext cx="9144000" cy="2819400"/>
              <a:chOff x="0" y="3124200"/>
              <a:chExt cx="9144000" cy="28194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0" y="3124200"/>
                <a:ext cx="9144000" cy="2819400"/>
              </a:xfrm>
              <a:prstGeom prst="flowChartAlternateProces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1905000" y="3276600"/>
                <a:ext cx="655320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b="1" dirty="0" smtClean="0">
                    <a:solidFill>
                      <a:srgbClr val="FFFF00"/>
                    </a:solidFill>
                    <a:latin typeface="Century Gothic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Britannic Bold" pitchFamily="34" charset="0"/>
                    <a:ea typeface="Times New Roman" pitchFamily="18" charset="0"/>
                    <a:cs typeface="Arial" pitchFamily="34" charset="0"/>
                  </a:rPr>
                  <a:t>Interrogative:</a:t>
                </a:r>
                <a:endParaRPr lang="en-US" sz="3600" b="1" dirty="0" smtClean="0">
                  <a:solidFill>
                    <a:schemeClr val="bg1"/>
                  </a:solidFill>
                  <a:latin typeface="Britannic Bold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0" y="4343400"/>
                <a:ext cx="9144000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914400" indent="-91440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b="1" dirty="0" smtClean="0">
                    <a:solidFill>
                      <a:srgbClr val="7030A0"/>
                    </a:solidFill>
                    <a:latin typeface="Bodoni MT Condensed" pitchFamily="18" charset="0"/>
                    <a:cs typeface="Arial" pitchFamily="34" charset="0"/>
                  </a:rPr>
                  <a:t>a) What + do not/does not/did not/(Aux)not + V?</a:t>
                </a:r>
              </a:p>
              <a:p>
                <a:pPr marL="914400" indent="-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b="1" dirty="0" smtClean="0">
                    <a:solidFill>
                      <a:srgbClr val="7030A0"/>
                    </a:solidFill>
                    <a:latin typeface="Bodoni MT Condensed" pitchFamily="18" charset="0"/>
                    <a:cs typeface="Arial" pitchFamily="34" charset="0"/>
                  </a:rPr>
                  <a:t>  b) What + V ?  </a:t>
                </a:r>
              </a:p>
            </p:txBody>
          </p:sp>
        </p:grpSp>
        <p:sp>
          <p:nvSpPr>
            <p:cNvPr id="19" name="Down Arrow 18"/>
            <p:cNvSpPr/>
            <p:nvPr/>
          </p:nvSpPr>
          <p:spPr>
            <a:xfrm>
              <a:off x="4343400" y="2743200"/>
              <a:ext cx="609600" cy="5334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228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ooper Black" pitchFamily="18" charset="0"/>
              </a:rPr>
              <a:t>Examples:</a:t>
            </a:r>
            <a:endParaRPr lang="en-US" sz="5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676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Everything is useful.</a:t>
            </a:r>
            <a:endParaRPr lang="en-US" sz="32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962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ooper Black" pitchFamily="18" charset="0"/>
              </a:rPr>
              <a:t>Nothing can make him cool.</a:t>
            </a:r>
            <a:endParaRPr lang="en-US" sz="2800" dirty="0">
              <a:solidFill>
                <a:srgbClr val="FFC000"/>
              </a:solidFill>
              <a:latin typeface="Cooper Black" pitchFamily="18" charset="0"/>
            </a:endParaRPr>
          </a:p>
        </p:txBody>
      </p:sp>
      <p:pic>
        <p:nvPicPr>
          <p:cNvPr id="4098" name="Picture 2" descr="C:\Users\Roshod\Desktop\mmc\P_20170818_055303.jpg"/>
          <p:cNvPicPr>
            <a:picLocks noChangeAspect="1" noChangeArrowheads="1"/>
          </p:cNvPicPr>
          <p:nvPr/>
        </p:nvPicPr>
        <p:blipFill>
          <a:blip r:embed="rId3" cstate="print"/>
          <a:srcRect l="19167" r="6667"/>
          <a:stretch>
            <a:fillRect/>
          </a:stretch>
        </p:blipFill>
        <p:spPr bwMode="auto">
          <a:xfrm>
            <a:off x="0" y="990600"/>
            <a:ext cx="1905000" cy="21961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0" y="22346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What is not useful ?</a:t>
            </a:r>
            <a:endParaRPr lang="en-US" sz="3200" dirty="0">
              <a:solidFill>
                <a:srgbClr val="FFFF00"/>
              </a:solidFill>
              <a:latin typeface="Cooper Black" pitchFamily="18" charset="0"/>
            </a:endParaRPr>
          </a:p>
        </p:txBody>
      </p:sp>
      <p:pic>
        <p:nvPicPr>
          <p:cNvPr id="4099" name="Picture 3" descr="C:\Users\Roshod\Desktop\mmc\O6ang-Pt_400x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1905000" cy="2209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981200" y="442978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ooper Black" pitchFamily="18" charset="0"/>
              </a:rPr>
              <a:t>What can make him cool ? </a:t>
            </a:r>
            <a:endParaRPr lang="en-US" sz="2800" dirty="0">
              <a:solidFill>
                <a:srgbClr val="FFC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oshod\Desktop\mmc\evaluation-25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186" y="990600"/>
            <a:ext cx="569536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601312" y="609600"/>
            <a:ext cx="5852940" cy="346019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A. </a:t>
            </a:r>
            <a:r>
              <a:rPr lang="en-US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Gaffar</a:t>
            </a:r>
            <a:r>
              <a:rPr lang="en-US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Mozumder</a:t>
            </a:r>
            <a:endParaRPr lang="en-US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953000" y="1676400"/>
            <a:ext cx="2707736" cy="3425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Senior Teacher (English)</a:t>
            </a:r>
            <a:endParaRPr lang="en-US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33" name="AutoShape 9" descr="Image result for flower gip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Image result for flower gip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C:\Users\Roshod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605220" y="3419917"/>
            <a:ext cx="2281401" cy="423452"/>
          </a:xfrm>
          <a:prstGeom prst="rect">
            <a:avLst/>
          </a:prstGeom>
          <a:noFill/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050" y="6022428"/>
            <a:ext cx="3229550" cy="589839"/>
          </a:xfrm>
          <a:prstGeom prst="rect">
            <a:avLst/>
          </a:prstGeom>
          <a:noFill/>
        </p:spPr>
      </p:pic>
      <p:pic>
        <p:nvPicPr>
          <p:cNvPr id="1042" name="Picture 18" descr="Image result for flower gi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45564" y="4111131"/>
            <a:ext cx="2538252" cy="2261810"/>
          </a:xfrm>
          <a:prstGeom prst="rect">
            <a:avLst/>
          </a:prstGeom>
          <a:noFill/>
        </p:spPr>
      </p:pic>
      <p:pic>
        <p:nvPicPr>
          <p:cNvPr id="13" name="Picture 18" descr="Image result for flower gi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295493" y="3962027"/>
            <a:ext cx="1619466" cy="2565492"/>
          </a:xfrm>
          <a:prstGeom prst="rect">
            <a:avLst/>
          </a:prstGeom>
          <a:noFill/>
        </p:spPr>
      </p:pic>
      <p:pic>
        <p:nvPicPr>
          <p:cNvPr id="14" name="Picture 12" descr="C:\Users\Roshod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759805" y="4054581"/>
            <a:ext cx="2281401" cy="373325"/>
          </a:xfrm>
          <a:prstGeom prst="rect">
            <a:avLst/>
          </a:prstGeom>
          <a:noFill/>
        </p:spPr>
      </p:pic>
      <p:pic>
        <p:nvPicPr>
          <p:cNvPr id="15" name="Picture 1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5978" y="5969877"/>
            <a:ext cx="3067953" cy="589839"/>
          </a:xfrm>
          <a:prstGeom prst="rect">
            <a:avLst/>
          </a:prstGeom>
          <a:noFill/>
        </p:spPr>
      </p:pic>
      <p:sp>
        <p:nvSpPr>
          <p:cNvPr id="1044" name="AutoShape 20" descr="Related 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AutoShape 22" descr="Related 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AutoShape 24" descr="Related 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AutoShape 26" descr="Related 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76600" y="3733800"/>
            <a:ext cx="2305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cript MT Bold" pitchFamily="66" charset="0"/>
              </a:rPr>
              <a:t>01734101510</a:t>
            </a:r>
            <a:endParaRPr lang="en-US" sz="2400" dirty="0">
              <a:latin typeface="Script MT Bold" pitchFamily="66" charset="0"/>
            </a:endParaRPr>
          </a:p>
        </p:txBody>
      </p:sp>
      <p:pic>
        <p:nvPicPr>
          <p:cNvPr id="3" name="Picture 3" descr="C:\Users\Roshod\Desktop\Loaded\images.jpg"/>
          <p:cNvPicPr>
            <a:picLocks noChangeAspect="1" noChangeArrowheads="1"/>
          </p:cNvPicPr>
          <p:nvPr/>
        </p:nvPicPr>
        <p:blipFill>
          <a:blip r:embed="rId5"/>
          <a:srcRect r="89502"/>
          <a:stretch>
            <a:fillRect/>
          </a:stretch>
        </p:blipFill>
        <p:spPr bwMode="auto">
          <a:xfrm>
            <a:off x="2819400" y="3276600"/>
            <a:ext cx="304801" cy="1066545"/>
          </a:xfrm>
          <a:prstGeom prst="rect">
            <a:avLst/>
          </a:prstGeom>
          <a:noFill/>
        </p:spPr>
      </p:pic>
      <p:pic>
        <p:nvPicPr>
          <p:cNvPr id="1030" name="Picture 6" descr="C:\Users\Roshod\Desktop\mai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343400"/>
            <a:ext cx="495300" cy="56409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352800" y="44196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abdulgaffarmozumder@gmail.com</a:t>
            </a:r>
            <a:endParaRPr lang="en-US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Roshod\Desktop\fac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5105400"/>
            <a:ext cx="514350" cy="5842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429000" y="5181600"/>
            <a:ext cx="245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Berlin Sans FB Demi" pitchFamily="34" charset="0"/>
                <a:cs typeface="Times New Roman" pitchFamily="18" charset="0"/>
              </a:rPr>
              <a:t>Gaffar</a:t>
            </a:r>
            <a:r>
              <a:rPr lang="en-US" b="1" dirty="0" smtClean="0">
                <a:solidFill>
                  <a:srgbClr val="00B050"/>
                </a:solidFill>
                <a:latin typeface="Berlin Sans FB Demi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Berlin Sans FB Demi" pitchFamily="34" charset="0"/>
                <a:cs typeface="Times New Roman" pitchFamily="18" charset="0"/>
              </a:rPr>
              <a:t>Mozumder</a:t>
            </a:r>
            <a:endParaRPr lang="en-US" b="1" dirty="0">
              <a:solidFill>
                <a:srgbClr val="00B050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67000" y="2246293"/>
            <a:ext cx="6781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Uttarkhan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Govt. Secondary School                      </a:t>
            </a:r>
          </a:p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</a:t>
            </a:r>
            <a:r>
              <a:rPr lang="en-US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Uttara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Dhaka. 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Roshod\Desktop\ppt create\Self\_MG_04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04800"/>
            <a:ext cx="188595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295400" y="0"/>
            <a:ext cx="6019800" cy="9906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 Do interrogative: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oper Black" pitchFamily="18" charset="0"/>
              </a:rPr>
              <a:t>a)</a:t>
            </a:r>
            <a:r>
              <a:rPr lang="en-US" sz="3200" dirty="0" smtClean="0">
                <a:latin typeface="Cooper Black" pitchFamily="18" charset="0"/>
              </a:rPr>
              <a:t> I obey my parents.</a:t>
            </a:r>
            <a:endParaRPr lang="en-US" sz="3200" dirty="0"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82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oper Black" pitchFamily="18" charset="0"/>
              </a:rPr>
              <a:t>b)</a:t>
            </a:r>
            <a:r>
              <a:rPr lang="en-US" sz="3200" dirty="0" smtClean="0">
                <a:latin typeface="Cooper Black" pitchFamily="18" charset="0"/>
              </a:rPr>
              <a:t> A good student goes to school regularly.</a:t>
            </a:r>
            <a:endParaRPr lang="en-US" sz="3200" dirty="0">
              <a:latin typeface="Cooper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918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oper Black" pitchFamily="18" charset="0"/>
              </a:rPr>
              <a:t>c)</a:t>
            </a:r>
            <a:r>
              <a:rPr lang="en-US" sz="3200" dirty="0" smtClean="0">
                <a:latin typeface="Cooper Black" pitchFamily="18" charset="0"/>
              </a:rPr>
              <a:t> Everybody should drink pure water.</a:t>
            </a:r>
            <a:endParaRPr lang="en-US" sz="3200" dirty="0"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oshod\Desktop\mmc\home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81000"/>
            <a:ext cx="6336639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/>
          <p:cNvSpPr/>
          <p:nvPr/>
        </p:nvSpPr>
        <p:spPr>
          <a:xfrm>
            <a:off x="1676400" y="152400"/>
            <a:ext cx="6629400" cy="1524000"/>
          </a:xfrm>
          <a:prstGeom prst="flowChart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0"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      Change the following sentences into Interrogative.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33600"/>
            <a:ext cx="9144000" cy="3371136"/>
          </a:xfrm>
          <a:prstGeom prst="flowChartAlternateProcess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oper Black" pitchFamily="18" charset="0"/>
              </a:rPr>
              <a:t>a)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The farmers grow crops.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Cooper Black" pitchFamily="18" charset="0"/>
              </a:rPr>
              <a:t>b)</a:t>
            </a: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 Nobody can live alone.</a:t>
            </a:r>
          </a:p>
          <a:p>
            <a:pPr marL="514350" indent="-514350"/>
            <a:r>
              <a:rPr lang="en-US" sz="3200" dirty="0" smtClean="0">
                <a:solidFill>
                  <a:schemeClr val="bg1"/>
                </a:solidFill>
                <a:latin typeface="Cooper Black" pitchFamily="18" charset="0"/>
              </a:rPr>
              <a:t>c)</a:t>
            </a: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 A teacher builds an education nation.</a:t>
            </a:r>
          </a:p>
          <a:p>
            <a:pPr marL="514350" indent="-514350"/>
            <a:r>
              <a:rPr lang="en-US" sz="3200" dirty="0" smtClean="0">
                <a:solidFill>
                  <a:schemeClr val="bg1"/>
                </a:solidFill>
                <a:latin typeface="Cooper Black" pitchFamily="18" charset="0"/>
              </a:rPr>
              <a:t>d)</a:t>
            </a: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 The freedom fighters fought for the country.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Cooper Black" pitchFamily="18" charset="0"/>
              </a:rPr>
              <a:t>e)</a:t>
            </a:r>
            <a:r>
              <a:rPr lang="en-US" sz="3200" dirty="0" smtClean="0">
                <a:solidFill>
                  <a:srgbClr val="FFFF00"/>
                </a:solidFill>
                <a:latin typeface="Cooper Black" pitchFamily="18" charset="0"/>
              </a:rPr>
              <a:t> Everyone helps the poor. </a:t>
            </a:r>
            <a:endParaRPr lang="en-US" sz="3200" dirty="0">
              <a:solidFill>
                <a:srgbClr val="FFFF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oshod\Desktop\mmc\than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28675"/>
            <a:ext cx="7620000" cy="3209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Users\Roshod\Desktop\cartoon-book-002.jpg"/>
          <p:cNvPicPr>
            <a:picLocks noChangeAspect="1" noChangeArrowheads="1"/>
          </p:cNvPicPr>
          <p:nvPr/>
        </p:nvPicPr>
        <p:blipFill>
          <a:blip r:embed="rId2"/>
          <a:srcRect l="3374" t="9880" r="4131" b="11819"/>
          <a:stretch>
            <a:fillRect/>
          </a:stretch>
        </p:blipFill>
        <p:spPr bwMode="auto">
          <a:xfrm>
            <a:off x="304800" y="1143000"/>
            <a:ext cx="8534400" cy="47375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7800" y="2209801"/>
            <a:ext cx="678180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000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Berlin Sans FB Demi" pitchFamily="34" charset="0"/>
              </a:rPr>
              <a:t>Class:</a:t>
            </a:r>
            <a:r>
              <a:rPr lang="en-US" sz="2000" dirty="0" smtClean="0">
                <a:latin typeface="Berlin Sans FB Demi" pitchFamily="34" charset="0"/>
              </a:rPr>
              <a:t>         </a:t>
            </a:r>
            <a:r>
              <a:rPr lang="en-US" sz="2800" dirty="0" smtClean="0">
                <a:latin typeface="Berlin Sans FB Demi" pitchFamily="34" charset="0"/>
              </a:rPr>
              <a:t>Six</a:t>
            </a:r>
            <a:r>
              <a:rPr lang="en-US" sz="2000" dirty="0" smtClean="0">
                <a:latin typeface="Berlin Sans FB Demi" pitchFamily="34" charset="0"/>
              </a:rPr>
              <a:t>                 </a:t>
            </a:r>
            <a:r>
              <a:rPr lang="en-US" sz="28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000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Sub:</a:t>
            </a:r>
            <a:r>
              <a:rPr lang="en-US" sz="2000" dirty="0" smtClean="0">
                <a:latin typeface="Berlin Sans FB Demi" pitchFamily="34" charset="0"/>
              </a:rPr>
              <a:t> </a:t>
            </a:r>
            <a:r>
              <a:rPr lang="en-US" sz="2800" dirty="0" smtClean="0">
                <a:latin typeface="Berlin Sans FB Demi" pitchFamily="34" charset="0"/>
              </a:rPr>
              <a:t>English 2nd</a:t>
            </a:r>
          </a:p>
          <a:p>
            <a:r>
              <a:rPr lang="en-US" sz="2000" dirty="0" smtClean="0">
                <a:latin typeface="Berlin Sans FB Demi" pitchFamily="34" charset="0"/>
              </a:rPr>
              <a:t>       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800" dirty="0" smtClean="0">
                <a:solidFill>
                  <a:srgbClr val="00B050"/>
                </a:solidFill>
                <a:latin typeface="Berlin Sans FB Demi" pitchFamily="34" charset="0"/>
              </a:rPr>
              <a:t> Section:</a:t>
            </a:r>
            <a:r>
              <a:rPr lang="en-US" sz="2800" dirty="0" smtClean="0">
                <a:latin typeface="Berlin Sans FB Demi" pitchFamily="34" charset="0"/>
              </a:rPr>
              <a:t>  </a:t>
            </a:r>
            <a:r>
              <a:rPr lang="en-US" sz="2800" dirty="0" err="1" smtClean="0">
                <a:latin typeface="Berlin Sans FB Demi" pitchFamily="34" charset="0"/>
              </a:rPr>
              <a:t>Golap</a:t>
            </a:r>
            <a:r>
              <a:rPr lang="en-US" sz="2000" dirty="0" smtClean="0">
                <a:latin typeface="Berlin Sans FB Demi" pitchFamily="34" charset="0"/>
              </a:rPr>
              <a:t>        </a:t>
            </a:r>
            <a:r>
              <a:rPr lang="en-US" sz="28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000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Time:</a:t>
            </a:r>
            <a:r>
              <a:rPr lang="en-US" sz="2000" dirty="0" smtClean="0">
                <a:latin typeface="Berlin Sans FB Demi" pitchFamily="34" charset="0"/>
              </a:rPr>
              <a:t> </a:t>
            </a:r>
            <a:r>
              <a:rPr lang="en-US" sz="2800" dirty="0" smtClean="0">
                <a:latin typeface="Berlin Sans FB Demi" pitchFamily="34" charset="0"/>
              </a:rPr>
              <a:t>40 minutes</a:t>
            </a:r>
          </a:p>
          <a:p>
            <a:endParaRPr lang="en-US" sz="2000" dirty="0" smtClean="0">
              <a:latin typeface="Berlin Sans FB Demi" pitchFamily="34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800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Berlin Sans FB Demi" pitchFamily="34" charset="0"/>
              </a:rPr>
              <a:t>Toatal</a:t>
            </a:r>
            <a:r>
              <a:rPr lang="en-US" sz="2800" dirty="0" smtClean="0">
                <a:solidFill>
                  <a:srgbClr val="00B050"/>
                </a:solidFill>
                <a:latin typeface="Berlin Sans FB Demi" pitchFamily="34" charset="0"/>
              </a:rPr>
              <a:t> SS:</a:t>
            </a:r>
            <a:r>
              <a:rPr lang="en-US" sz="2800" dirty="0" smtClean="0">
                <a:latin typeface="Berlin Sans FB Demi" pitchFamily="34" charset="0"/>
              </a:rPr>
              <a:t> 60         </a:t>
            </a:r>
            <a:r>
              <a:rPr lang="en-US" sz="2800" dirty="0" smtClean="0">
                <a:solidFill>
                  <a:srgbClr val="7030A0"/>
                </a:solidFill>
                <a:latin typeface="Berlin Sans FB Demi" pitchFamily="34" charset="0"/>
              </a:rPr>
              <a:t>#</a:t>
            </a:r>
            <a:r>
              <a:rPr lang="en-US" sz="2000" dirty="0" smtClean="0">
                <a:solidFill>
                  <a:srgbClr val="00B050"/>
                </a:solidFill>
                <a:latin typeface="Berlin Sans FB Demi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Berlin Sans FB Demi" pitchFamily="34" charset="0"/>
              </a:rPr>
              <a:t>Date: </a:t>
            </a:r>
            <a:r>
              <a:rPr lang="en-US" sz="2800" dirty="0" smtClean="0">
                <a:latin typeface="Berlin Sans FB Demi" pitchFamily="34" charset="0"/>
              </a:rPr>
              <a:t>2</a:t>
            </a:r>
            <a:r>
              <a:rPr lang="en-US" sz="2800" dirty="0" smtClean="0">
                <a:latin typeface="Berlin Sans FB Demi" pitchFamily="34" charset="0"/>
              </a:rPr>
              <a:t>5</a:t>
            </a:r>
            <a:r>
              <a:rPr lang="en-US" sz="2800" dirty="0" smtClean="0">
                <a:latin typeface="Berlin Sans FB Demi" pitchFamily="34" charset="0"/>
              </a:rPr>
              <a:t>. </a:t>
            </a:r>
            <a:r>
              <a:rPr lang="en-US" sz="2800" dirty="0" smtClean="0">
                <a:latin typeface="Berlin Sans FB Demi" pitchFamily="34" charset="0"/>
              </a:rPr>
              <a:t>03. </a:t>
            </a:r>
            <a:r>
              <a:rPr lang="en-US" sz="2800" dirty="0" smtClean="0">
                <a:latin typeface="Berlin Sans FB Demi" pitchFamily="34" charset="0"/>
              </a:rPr>
              <a:t>2018 </a:t>
            </a:r>
          </a:p>
          <a:p>
            <a:endParaRPr lang="en-US" sz="2000" dirty="0" smtClean="0">
              <a:latin typeface="Berlin Sans FB Demi" pitchFamily="34" charset="0"/>
            </a:endParaRPr>
          </a:p>
          <a:p>
            <a:endParaRPr lang="en-US" sz="2000" dirty="0" smtClean="0"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Roshod\Desktop\please-he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8000" cy="281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609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We help others.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1447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Don’t we help others?</a:t>
            </a:r>
            <a:endParaRPr lang="en-US" sz="4000" b="1" dirty="0" smtClean="0">
              <a:solidFill>
                <a:srgbClr val="C0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1203" name="Picture 3" descr="F:\Miscellaneous\ilish\P_20180221_080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048000" cy="289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3512403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flower looks nice.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473714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Doesn’t the flower look nice?</a:t>
            </a:r>
            <a:endParaRPr lang="en-US" sz="4000" b="1" dirty="0" smtClean="0">
              <a:solidFill>
                <a:srgbClr val="C00000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4953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Today’s topic</a:t>
            </a:r>
            <a:endParaRPr lang="en-US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73"/>
          <p:cNvSpPr>
            <a:spLocks noChangeArrowheads="1" noChangeShapeType="1" noTextEdit="1"/>
          </p:cNvSpPr>
          <p:nvPr/>
        </p:nvSpPr>
        <p:spPr bwMode="auto">
          <a:xfrm>
            <a:off x="0" y="2133600"/>
            <a:ext cx="9144000" cy="2438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kern="1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  <a:ea typeface="+mn-ea"/>
                <a:cs typeface="Aharoni" pitchFamily="2" charset="-79"/>
              </a:rPr>
              <a:t>Changing Sentences</a:t>
            </a:r>
          </a:p>
          <a:p>
            <a:pPr algn="ctr">
              <a:defRPr/>
            </a:pPr>
            <a:r>
              <a:rPr lang="en-US" sz="2000" b="1" kern="1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  <a:ea typeface="+mn-ea"/>
                <a:cs typeface="Aharoni" pitchFamily="2" charset="-79"/>
              </a:rPr>
              <a:t>(Assertive—Interrogative)</a:t>
            </a:r>
            <a:endParaRPr lang="en-US" sz="2000" b="1" kern="1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  <a:ea typeface="+mn-ea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0" y="4876800"/>
            <a:ext cx="1905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Day: </a:t>
            </a:r>
            <a:r>
              <a:rPr lang="en-US" sz="5400" dirty="0" smtClean="0">
                <a:solidFill>
                  <a:srgbClr val="7030A0"/>
                </a:solidFill>
                <a:latin typeface="Aharoni" pitchFamily="2" charset="-79"/>
                <a:ea typeface="+mj-ea"/>
                <a:cs typeface="Aharoni" pitchFamily="2" charset="-79"/>
              </a:rPr>
              <a:t>2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Aharoni" pitchFamily="2" charset="-79"/>
                <a:ea typeface="+mj-ea"/>
                <a:cs typeface="Aharoni" pitchFamily="2" charset="-79"/>
              </a:rPr>
              <a:t>Out of 2 </a:t>
            </a:r>
            <a:endParaRPr lang="en-US" dirty="0">
              <a:solidFill>
                <a:schemeClr val="tx1"/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305800" cy="1295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Learning Outcomes: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895600"/>
            <a:ext cx="7924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By the end of this lesson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you will be able to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4191000"/>
            <a:ext cx="8991600" cy="685800"/>
          </a:xfrm>
          <a:prstGeom prst="rect">
            <a:avLst/>
          </a:prstGeom>
        </p:spPr>
        <p:txBody>
          <a:bodyPr vert="horz" lIns="0" tIns="45720" rIns="0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800" dirty="0" smtClean="0">
                <a:latin typeface="+mj-lt"/>
                <a:ea typeface="+mj-ea"/>
                <a:cs typeface="+mj-cs"/>
              </a:rPr>
              <a:t>   </a:t>
            </a:r>
            <a:endParaRPr kumimoji="0" lang="en-US" sz="11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9220200" cy="533400"/>
          </a:xfrm>
          <a:prstGeom prst="rect">
            <a:avLst/>
          </a:prstGeom>
        </p:spPr>
        <p:txBody>
          <a:bodyPr vert="horz" lIns="0" tIns="45720" rIns="0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2400" dirty="0" smtClean="0"/>
              <a:t>* change an assertive sentence into interrogative. 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4724400"/>
            <a:ext cx="8991600" cy="685800"/>
          </a:xfrm>
          <a:prstGeom prst="rect">
            <a:avLst/>
          </a:prstGeom>
        </p:spPr>
        <p:txBody>
          <a:bodyPr vert="horz" lIns="0" tIns="45720" rIns="0" bIns="0" anchor="b">
            <a:normAutofit fontScale="4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6700" dirty="0" smtClean="0"/>
              <a:t>*</a:t>
            </a:r>
            <a:r>
              <a:rPr lang="en-US" sz="9600" dirty="0" smtClean="0"/>
              <a:t> </a:t>
            </a:r>
            <a:r>
              <a:rPr lang="en-US" sz="6700" dirty="0" smtClean="0"/>
              <a:t>use </a:t>
            </a:r>
            <a:r>
              <a:rPr lang="en-US" sz="6700" dirty="0" smtClean="0"/>
              <a:t>who/what to make questions.</a:t>
            </a:r>
            <a:endParaRPr lang="en-US" sz="7800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4038600"/>
            <a:ext cx="8991600" cy="685800"/>
          </a:xfrm>
          <a:prstGeom prst="rect">
            <a:avLst/>
          </a:prstGeom>
        </p:spPr>
        <p:txBody>
          <a:bodyPr vert="horz" lIns="0" tIns="45720" rIns="0" bIns="0" anchor="b">
            <a:normAutofit fontScale="3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9600" dirty="0" smtClean="0"/>
              <a:t>* make interrogative sentences using do/does/did.</a:t>
            </a:r>
            <a:endParaRPr lang="en-US" sz="9600" dirty="0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1143000" y="2667000"/>
            <a:ext cx="6553200" cy="2743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Rules &amp; Examples</a:t>
            </a:r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276600" y="609601"/>
            <a:ext cx="4038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Let's discuss</a:t>
            </a:r>
            <a:endParaRPr lang="en-US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0"/>
            <a:ext cx="8458200" cy="2743200"/>
            <a:chOff x="381000" y="0"/>
            <a:chExt cx="8458200" cy="3048000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990600" y="0"/>
              <a:ext cx="7620000" cy="30480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676400" y="228600"/>
              <a:ext cx="51816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 smtClean="0">
                  <a:solidFill>
                    <a:srgbClr val="FFFF00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en-US" sz="7200" b="1" dirty="0" smtClean="0">
                  <a:solidFill>
                    <a:srgbClr val="FFFF00"/>
                  </a:solidFill>
                  <a:latin typeface="Britannic Bold" pitchFamily="34" charset="0"/>
                  <a:ea typeface="Times New Roman" pitchFamily="18" charset="0"/>
                  <a:cs typeface="Arial" pitchFamily="34" charset="0"/>
                </a:rPr>
                <a:t>Assertive:</a:t>
              </a:r>
            </a:p>
          </p:txBody>
        </p:sp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381000" y="1524000"/>
              <a:ext cx="8458200" cy="1333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914400" lvl="0" indent="-91440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200" dirty="0" smtClean="0">
                  <a:solidFill>
                    <a:srgbClr val="FFFF00"/>
                  </a:solidFill>
                  <a:latin typeface="Bodoni MT Condensed" pitchFamily="18" charset="0"/>
                  <a:cs typeface="Arial" pitchFamily="34" charset="0"/>
                </a:rPr>
                <a:t>S + V</a:t>
              </a:r>
              <a:r>
                <a:rPr lang="en-US" sz="4400" dirty="0" smtClean="0">
                  <a:solidFill>
                    <a:srgbClr val="FFFF00"/>
                  </a:solidFill>
                  <a:latin typeface="Bodoni MT Condensed" pitchFamily="18" charset="0"/>
                  <a:cs typeface="Arial" pitchFamily="34" charset="0"/>
                </a:rPr>
                <a:t>1</a:t>
              </a:r>
              <a:r>
                <a:rPr lang="en-US" sz="7200" dirty="0" smtClean="0">
                  <a:solidFill>
                    <a:srgbClr val="FFFF00"/>
                  </a:solidFill>
                  <a:latin typeface="Bodoni MT Condensed" pitchFamily="18" charset="0"/>
                  <a:cs typeface="Arial" pitchFamily="34" charset="0"/>
                </a:rPr>
                <a:t>/Vs/V</a:t>
              </a:r>
              <a:r>
                <a:rPr lang="en-US" sz="4000" dirty="0" smtClean="0">
                  <a:solidFill>
                    <a:srgbClr val="FFFF00"/>
                  </a:solidFill>
                  <a:latin typeface="Bodoni MT Condensed" pitchFamily="18" charset="0"/>
                  <a:cs typeface="Arial" pitchFamily="34" charset="0"/>
                </a:rPr>
                <a:t>2</a:t>
              </a:r>
              <a:r>
                <a:rPr lang="en-US" sz="7200" dirty="0" smtClean="0">
                  <a:solidFill>
                    <a:srgbClr val="FFFF00"/>
                  </a:solidFill>
                  <a:latin typeface="Bodoni MT Condensed" pitchFamily="18" charset="0"/>
                  <a:cs typeface="Arial" pitchFamily="34" charset="0"/>
                </a:rPr>
                <a:t>.    </a:t>
              </a: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>
            <a:off x="0" y="0"/>
            <a:ext cx="14478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Rule: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en-US" sz="4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j-cs"/>
              </a:rPr>
              <a:t>     </a:t>
            </a:r>
            <a:endParaRPr kumimoji="0" lang="en-US" sz="2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n-ea"/>
              <a:cs typeface="+mj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743200"/>
            <a:ext cx="9144000" cy="3200400"/>
            <a:chOff x="0" y="2743200"/>
            <a:chExt cx="9144000" cy="3200400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3124200"/>
              <a:ext cx="9144000" cy="2819400"/>
              <a:chOff x="0" y="3124200"/>
              <a:chExt cx="9144000" cy="2819400"/>
            </a:xfrm>
          </p:grpSpPr>
          <p:sp>
            <p:nvSpPr>
              <p:cNvPr id="11" name="Flowchart: Alternate Process 10"/>
              <p:cNvSpPr/>
              <p:nvPr/>
            </p:nvSpPr>
            <p:spPr>
              <a:xfrm>
                <a:off x="0" y="3124200"/>
                <a:ext cx="9144000" cy="2819400"/>
              </a:xfrm>
              <a:prstGeom prst="flowChartAlternateProcess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  <a:p>
                <a:pPr algn="ctr"/>
                <a:endParaRPr lang="en-US" b="1" dirty="0" smtClean="0">
                  <a:solidFill>
                    <a:schemeClr val="bg1"/>
                  </a:solidFill>
                  <a:latin typeface="Century Gothic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1905000" y="3276600"/>
                <a:ext cx="655320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b="1" dirty="0" smtClean="0">
                    <a:solidFill>
                      <a:srgbClr val="FFFF00"/>
                    </a:solidFill>
                    <a:latin typeface="Century Gothic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Britannic Bold" pitchFamily="34" charset="0"/>
                    <a:ea typeface="Times New Roman" pitchFamily="18" charset="0"/>
                    <a:cs typeface="Arial" pitchFamily="34" charset="0"/>
                  </a:rPr>
                  <a:t>Interrogative:</a:t>
                </a:r>
                <a:endParaRPr lang="en-US" sz="3600" b="1" dirty="0" smtClean="0">
                  <a:solidFill>
                    <a:schemeClr val="bg1"/>
                  </a:solidFill>
                  <a:latin typeface="Britannic Bold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0" y="4343400"/>
                <a:ext cx="914400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914400" indent="-91440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200" dirty="0" smtClean="0">
                    <a:solidFill>
                      <a:schemeClr val="bg1"/>
                    </a:solidFill>
                    <a:latin typeface="Bodoni MT Condensed" pitchFamily="18" charset="0"/>
                    <a:cs typeface="Arial" pitchFamily="34" charset="0"/>
                  </a:rPr>
                  <a:t>Don’t/Doesn’t/Didn’t + S + V</a:t>
                </a:r>
                <a:r>
                  <a:rPr lang="en-US" sz="4800" dirty="0" smtClean="0">
                    <a:solidFill>
                      <a:schemeClr val="bg1"/>
                    </a:solidFill>
                    <a:latin typeface="Bodoni MT Condensed" pitchFamily="18" charset="0"/>
                    <a:cs typeface="Arial" pitchFamily="34" charset="0"/>
                  </a:rPr>
                  <a:t>1 </a:t>
                </a:r>
                <a:r>
                  <a:rPr lang="en-US" sz="7200" dirty="0" smtClean="0">
                    <a:solidFill>
                      <a:schemeClr val="bg1"/>
                    </a:solidFill>
                    <a:latin typeface="Bodoni MT Condensed" pitchFamily="18" charset="0"/>
                    <a:cs typeface="Arial" pitchFamily="34" charset="0"/>
                  </a:rPr>
                  <a:t>? </a:t>
                </a:r>
              </a:p>
            </p:txBody>
          </p:sp>
        </p:grpSp>
        <p:sp>
          <p:nvSpPr>
            <p:cNvPr id="19" name="Down Arrow 18"/>
            <p:cNvSpPr/>
            <p:nvPr/>
          </p:nvSpPr>
          <p:spPr>
            <a:xfrm>
              <a:off x="4343400" y="2743200"/>
              <a:ext cx="609600" cy="5334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0"/>
            <a:ext cx="90678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38400" y="76200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Examples:</a:t>
            </a:r>
            <a:endParaRPr lang="en-US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81200" y="2438400"/>
            <a:ext cx="662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FF00"/>
                </a:solidFill>
                <a:latin typeface="Century Gothic" pitchFamily="34" charset="0"/>
                <a:cs typeface="Arial" pitchFamily="34" charset="0"/>
              </a:rPr>
              <a:t>They go to school.</a:t>
            </a:r>
            <a:endParaRPr lang="en-US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239000" y="3207603"/>
            <a:ext cx="45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FF00"/>
                </a:solidFill>
                <a:latin typeface="Century Gothic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057400" y="320040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FF00"/>
                </a:solidFill>
                <a:latin typeface="Century Gothic" pitchFamily="34" charset="0"/>
                <a:cs typeface="Arial" pitchFamily="34" charset="0"/>
              </a:rPr>
              <a:t>They go to school</a:t>
            </a:r>
            <a:endParaRPr lang="en-US" sz="3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8858" y="3207603"/>
            <a:ext cx="21771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Don’t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7391400" y="3207603"/>
            <a:ext cx="53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?</a:t>
            </a: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457200" y="45720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Don’t they go to school </a:t>
            </a:r>
            <a:r>
              <a:rPr lang="en-US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?</a:t>
            </a:r>
            <a:endParaRPr lang="en-US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Roshod\Dropbox\rain.jpg"/>
          <p:cNvPicPr>
            <a:picLocks noChangeAspect="1" noChangeArrowheads="1"/>
          </p:cNvPicPr>
          <p:nvPr/>
        </p:nvPicPr>
        <p:blipFill>
          <a:blip r:embed="rId7"/>
          <a:srcRect l="28142" r="19399" b="9894"/>
          <a:stretch>
            <a:fillRect/>
          </a:stretch>
        </p:blipFill>
        <p:spPr bwMode="auto">
          <a:xfrm>
            <a:off x="2133600" y="838200"/>
            <a:ext cx="36576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9" grpId="1"/>
      <p:bldP spid="10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4607</TotalTime>
  <Words>502</Words>
  <Application>Microsoft Office PowerPoint</Application>
  <PresentationFormat>On-screen Show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Flow</vt:lpstr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Bazar</dc:creator>
  <cp:lastModifiedBy>Roshod</cp:lastModifiedBy>
  <cp:revision>420</cp:revision>
  <dcterms:created xsi:type="dcterms:W3CDTF">2006-08-16T00:00:00Z</dcterms:created>
  <dcterms:modified xsi:type="dcterms:W3CDTF">2018-03-25T14:51:51Z</dcterms:modified>
</cp:coreProperties>
</file>